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52881" y="1951381"/>
            <a:ext cx="1066800" cy="173990"/>
          </a:xfrm>
          <a:custGeom>
            <a:avLst/>
            <a:gdLst/>
            <a:ahLst/>
            <a:cxnLst/>
            <a:rect l="l" t="t" r="r" b="b"/>
            <a:pathLst>
              <a:path w="1066800" h="173989">
                <a:moveTo>
                  <a:pt x="0" y="173887"/>
                </a:moveTo>
                <a:lnTo>
                  <a:pt x="1066800" y="173887"/>
                </a:lnTo>
                <a:lnTo>
                  <a:pt x="1066800" y="0"/>
                </a:lnTo>
                <a:lnTo>
                  <a:pt x="0" y="0"/>
                </a:lnTo>
                <a:lnTo>
                  <a:pt x="0" y="17388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836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64890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250" spc="-10" b="1" u="sng">
                <a:solidFill>
                  <a:srgbClr val="FF0000"/>
                </a:solidFill>
                <a:latin typeface="Arial"/>
                <a:cs typeface="Arial"/>
              </a:rPr>
              <a:t>BAJA 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1250" spc="27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ALTA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100520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121285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BAJA: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(RENUNCIA-DESPIDO-ABANDONO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CARGO-  CIERRE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CURSO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SECCIÓN-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JUBILACIÓN-ETC.)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TELEGRAMA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CARTA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DOCUMENTO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No………………….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(FALLECIMIENTO)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CERTIFICADO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800" spc="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DEFUNCIÓN.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800" spc="25" b="1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(DOCUMENTACIÓN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QUE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CORRESPONDA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CADA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CASO)</a:t>
                      </a:r>
                      <a:r>
                        <a:rPr dirty="0" sz="8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8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CUIL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ALTA: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00/00/0000.REEMPLAZA 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XXXXXXX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XXXXXX,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</a:t>
                      </a:r>
                      <a:r>
                        <a:rPr dirty="0" sz="8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00.000.000.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257175">
                        <a:lnSpc>
                          <a:spcPct val="110200"/>
                        </a:lnSpc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SEC.001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POR……………………………………………….(ALGUNA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LAS CAUSAS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LA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BAJA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800" spc="-9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TITULAR)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ADJUNTA………………………………………………………….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942076" y="6743447"/>
            <a:ext cx="15240" cy="2540"/>
          </a:xfrm>
          <a:custGeom>
            <a:avLst/>
            <a:gdLst/>
            <a:ahLst/>
            <a:cxnLst/>
            <a:rect l="l" t="t" r="r" b="b"/>
            <a:pathLst>
              <a:path w="15239" h="2540">
                <a:moveTo>
                  <a:pt x="7467" y="0"/>
                </a:moveTo>
                <a:lnTo>
                  <a:pt x="0" y="0"/>
                </a:lnTo>
                <a:lnTo>
                  <a:pt x="0" y="2132"/>
                </a:lnTo>
                <a:lnTo>
                  <a:pt x="7467" y="2132"/>
                </a:lnTo>
                <a:lnTo>
                  <a:pt x="7467" y="0"/>
                </a:lnTo>
                <a:close/>
              </a:path>
              <a:path w="15239" h="2540">
                <a:moveTo>
                  <a:pt x="14935" y="0"/>
                </a:moveTo>
                <a:lnTo>
                  <a:pt x="11734" y="0"/>
                </a:lnTo>
                <a:lnTo>
                  <a:pt x="11734" y="2132"/>
                </a:lnTo>
                <a:lnTo>
                  <a:pt x="14935" y="2132"/>
                </a:lnTo>
                <a:lnTo>
                  <a:pt x="14935" y="0"/>
                </a:lnTo>
                <a:close/>
              </a:path>
            </a:pathLst>
          </a:custGeom>
          <a:solidFill>
            <a:srgbClr val="2320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42076" y="6743447"/>
            <a:ext cx="15240" cy="2540"/>
          </a:xfrm>
          <a:custGeom>
            <a:avLst/>
            <a:gdLst/>
            <a:ahLst/>
            <a:cxnLst/>
            <a:rect l="l" t="t" r="r" b="b"/>
            <a:pathLst>
              <a:path w="15239" h="2540">
                <a:moveTo>
                  <a:pt x="7467" y="0"/>
                </a:moveTo>
                <a:lnTo>
                  <a:pt x="0" y="0"/>
                </a:lnTo>
                <a:lnTo>
                  <a:pt x="0" y="2132"/>
                </a:lnTo>
                <a:lnTo>
                  <a:pt x="7467" y="2132"/>
                </a:lnTo>
                <a:lnTo>
                  <a:pt x="7467" y="0"/>
                </a:lnTo>
                <a:close/>
              </a:path>
              <a:path w="15239" h="2540">
                <a:moveTo>
                  <a:pt x="14935" y="0"/>
                </a:moveTo>
                <a:lnTo>
                  <a:pt x="11734" y="0"/>
                </a:lnTo>
                <a:lnTo>
                  <a:pt x="11734" y="2132"/>
                </a:lnTo>
                <a:lnTo>
                  <a:pt x="14935" y="2132"/>
                </a:lnTo>
                <a:lnTo>
                  <a:pt x="14935" y="0"/>
                </a:lnTo>
                <a:close/>
              </a:path>
            </a:pathLst>
          </a:custGeom>
          <a:solidFill>
            <a:srgbClr val="23201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455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414145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INACTIVACIÓN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SECUENCIA LICENCIA</a:t>
            </a:r>
            <a:r>
              <a:rPr dirty="0" sz="1250" spc="-4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S/S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5882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MODIFICACIÓN: INACTIVA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01/05/2021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30/09/2021</a:t>
                      </a:r>
                      <a:r>
                        <a:rPr dirty="0" sz="800" spc="-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74295">
                        <a:lnSpc>
                          <a:spcPct val="110200"/>
                        </a:lnSpc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LICENCIA SIN APORTE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Art.114.o.1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Causas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particulares.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adjunta nota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solicitud, DNI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9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440055">
                        <a:lnSpc>
                          <a:spcPct val="110200"/>
                        </a:lnSpc>
                        <a:spcBef>
                          <a:spcPts val="665"/>
                        </a:spcBef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ALTA: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03/05/2021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30/09/2021.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REEMPLAZA 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XXXXXXX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XXXXXX,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00.000.000.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SEC.001,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CAUSAS PARTICULARES 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Art.114.o.1,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01/05/2021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30/09/2021.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44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44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07287" y="1463854"/>
            <a:ext cx="1869439" cy="40386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7780">
              <a:lnSpc>
                <a:spcPts val="825"/>
              </a:lnSpc>
              <a:spcBef>
                <a:spcPts val="55"/>
              </a:spcBef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778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778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942076" y="6743447"/>
            <a:ext cx="15240" cy="2540"/>
          </a:xfrm>
          <a:custGeom>
            <a:avLst/>
            <a:gdLst/>
            <a:ahLst/>
            <a:cxnLst/>
            <a:rect l="l" t="t" r="r" b="b"/>
            <a:pathLst>
              <a:path w="15239" h="2540">
                <a:moveTo>
                  <a:pt x="7467" y="0"/>
                </a:moveTo>
                <a:lnTo>
                  <a:pt x="0" y="0"/>
                </a:lnTo>
                <a:lnTo>
                  <a:pt x="0" y="2132"/>
                </a:lnTo>
                <a:lnTo>
                  <a:pt x="7467" y="2132"/>
                </a:lnTo>
                <a:lnTo>
                  <a:pt x="7467" y="0"/>
                </a:lnTo>
                <a:close/>
              </a:path>
              <a:path w="15239" h="2540">
                <a:moveTo>
                  <a:pt x="14935" y="0"/>
                </a:moveTo>
                <a:lnTo>
                  <a:pt x="11734" y="0"/>
                </a:lnTo>
                <a:lnTo>
                  <a:pt x="11734" y="2132"/>
                </a:lnTo>
                <a:lnTo>
                  <a:pt x="14935" y="2132"/>
                </a:lnTo>
                <a:lnTo>
                  <a:pt x="14935" y="0"/>
                </a:lnTo>
                <a:close/>
              </a:path>
            </a:pathLst>
          </a:custGeom>
          <a:solidFill>
            <a:srgbClr val="2320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07287" y="1463854"/>
            <a:ext cx="1869439" cy="403860"/>
          </a:xfrm>
          <a:custGeom>
            <a:avLst/>
            <a:gdLst/>
            <a:ahLst/>
            <a:cxnLst/>
            <a:rect l="l" t="t" r="r" b="b"/>
            <a:pathLst>
              <a:path w="1869439" h="403860">
                <a:moveTo>
                  <a:pt x="0" y="403249"/>
                </a:moveTo>
                <a:lnTo>
                  <a:pt x="1869033" y="403249"/>
                </a:lnTo>
                <a:lnTo>
                  <a:pt x="1869033" y="0"/>
                </a:lnTo>
                <a:lnTo>
                  <a:pt x="0" y="0"/>
                </a:lnTo>
                <a:lnTo>
                  <a:pt x="0" y="403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942076" y="6743447"/>
            <a:ext cx="15240" cy="2540"/>
          </a:xfrm>
          <a:custGeom>
            <a:avLst/>
            <a:gdLst/>
            <a:ahLst/>
            <a:cxnLst/>
            <a:rect l="l" t="t" r="r" b="b"/>
            <a:pathLst>
              <a:path w="15239" h="2540">
                <a:moveTo>
                  <a:pt x="7467" y="0"/>
                </a:moveTo>
                <a:lnTo>
                  <a:pt x="0" y="0"/>
                </a:lnTo>
                <a:lnTo>
                  <a:pt x="0" y="2132"/>
                </a:lnTo>
                <a:lnTo>
                  <a:pt x="7467" y="2132"/>
                </a:lnTo>
                <a:lnTo>
                  <a:pt x="7467" y="0"/>
                </a:lnTo>
                <a:close/>
              </a:path>
              <a:path w="15239" h="2540">
                <a:moveTo>
                  <a:pt x="14935" y="0"/>
                </a:moveTo>
                <a:lnTo>
                  <a:pt x="11734" y="0"/>
                </a:lnTo>
                <a:lnTo>
                  <a:pt x="11734" y="2132"/>
                </a:lnTo>
                <a:lnTo>
                  <a:pt x="14935" y="2132"/>
                </a:lnTo>
                <a:lnTo>
                  <a:pt x="14935" y="0"/>
                </a:lnTo>
                <a:close/>
              </a:path>
            </a:pathLst>
          </a:custGeom>
          <a:solidFill>
            <a:srgbClr val="2320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42076" y="6743447"/>
            <a:ext cx="15240" cy="2540"/>
          </a:xfrm>
          <a:custGeom>
            <a:avLst/>
            <a:gdLst/>
            <a:ahLst/>
            <a:cxnLst/>
            <a:rect l="l" t="t" r="r" b="b"/>
            <a:pathLst>
              <a:path w="15239" h="2540">
                <a:moveTo>
                  <a:pt x="7467" y="0"/>
                </a:moveTo>
                <a:lnTo>
                  <a:pt x="0" y="0"/>
                </a:lnTo>
                <a:lnTo>
                  <a:pt x="0" y="2132"/>
                </a:lnTo>
                <a:lnTo>
                  <a:pt x="7467" y="2132"/>
                </a:lnTo>
                <a:lnTo>
                  <a:pt x="7467" y="0"/>
                </a:lnTo>
                <a:close/>
              </a:path>
              <a:path w="15239" h="2540">
                <a:moveTo>
                  <a:pt x="14935" y="0"/>
                </a:moveTo>
                <a:lnTo>
                  <a:pt x="11734" y="0"/>
                </a:lnTo>
                <a:lnTo>
                  <a:pt x="11734" y="2132"/>
                </a:lnTo>
                <a:lnTo>
                  <a:pt x="14935" y="2132"/>
                </a:lnTo>
                <a:lnTo>
                  <a:pt x="14935" y="0"/>
                </a:lnTo>
                <a:close/>
              </a:path>
            </a:pathLst>
          </a:custGeom>
          <a:solidFill>
            <a:srgbClr val="23201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3915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12775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ACTIVACIÓN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SECUENCIA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POR FIN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DE LICENCIA</a:t>
            </a:r>
            <a:r>
              <a:rPr dirty="0" sz="1250" spc="-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S/S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93535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604" marR="6985">
                        <a:lnSpc>
                          <a:spcPct val="110200"/>
                        </a:lnSpc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MODIFICACIÓN: ACTIVA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01/10/2021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FIN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SIN  APORTE.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Art.114.o.1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0452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07287" y="1463854"/>
            <a:ext cx="1869439" cy="40386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7780">
              <a:lnSpc>
                <a:spcPts val="825"/>
              </a:lnSpc>
              <a:spcBef>
                <a:spcPts val="55"/>
              </a:spcBef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778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778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07287" y="1463854"/>
            <a:ext cx="1869439" cy="40386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7780">
              <a:lnSpc>
                <a:spcPts val="825"/>
              </a:lnSpc>
              <a:spcBef>
                <a:spcPts val="55"/>
              </a:spcBef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778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778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07287" y="1463854"/>
            <a:ext cx="1869439" cy="403860"/>
          </a:xfrm>
          <a:custGeom>
            <a:avLst/>
            <a:gdLst/>
            <a:ahLst/>
            <a:cxnLst/>
            <a:rect l="l" t="t" r="r" b="b"/>
            <a:pathLst>
              <a:path w="1869439" h="403860">
                <a:moveTo>
                  <a:pt x="0" y="403249"/>
                </a:moveTo>
                <a:lnTo>
                  <a:pt x="1869033" y="403249"/>
                </a:lnTo>
                <a:lnTo>
                  <a:pt x="1869033" y="0"/>
                </a:lnTo>
                <a:lnTo>
                  <a:pt x="0" y="0"/>
                </a:lnTo>
                <a:lnTo>
                  <a:pt x="0" y="403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455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82600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250" spc="-10" b="1" u="sng">
                <a:solidFill>
                  <a:srgbClr val="FF0000"/>
                </a:solidFill>
                <a:latin typeface="Arial"/>
                <a:cs typeface="Arial"/>
              </a:rPr>
              <a:t>BAJA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POR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RENUNCIA 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ANTICIPADA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dirty="0" sz="1250" spc="-10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SUPLENTE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1111250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604" marR="131445">
                        <a:lnSpc>
                          <a:spcPct val="110200"/>
                        </a:lnSpc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BAJA: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RENUNCIA,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TELEGRAMA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No……………SE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FOTOCOPIA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TELEGRAMA, 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ALTA: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,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XXXXXX   XXXXX</a:t>
                      </a:r>
                      <a:r>
                        <a:rPr dirty="0" sz="800" spc="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366395">
                        <a:lnSpc>
                          <a:spcPct val="110200"/>
                        </a:lnSpc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00.000.000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SEC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XXXX,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QUE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INACTIVÓ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SIN APORTE, 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Art.114.o.1,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DESDE……..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HASTA……… (POR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BAJA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SUPLENTE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ANTERIOR).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COPIA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MOVIMIENTO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ANTERIOR, 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8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455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30530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MODIFICACIÓN 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DATOS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PERSONALES</a:t>
            </a:r>
            <a:r>
              <a:rPr dirty="0" sz="1250" spc="3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-INCORRECTOS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934719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49225" marR="85090" indent="-5588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NUMERO DE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DNI 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INCORRECTO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DNI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CORRECTO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MODIFICA DATOS PERSONALES.   APELLIDO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 NOMBRES:  XXXXXX    XXXXXXXX.</a:t>
                      </a:r>
                      <a:r>
                        <a:rPr dirty="0" sz="800" spc="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Y/O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DNI No. 00.000.000. (Colocar los datos correctos).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COPIA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NC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88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COLUMNAS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1,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2 y</a:t>
                      </a:r>
                      <a:r>
                        <a:rPr dirty="0" sz="6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CONSIGNAR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DATOS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127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ÚLTIMA</a:t>
                      </a:r>
                      <a:r>
                        <a:rPr dirty="0" sz="6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MECANIZADA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836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532255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MODIFICACIÓN SITUACIÓN DE</a:t>
            </a:r>
            <a:r>
              <a:rPr dirty="0" sz="1250" spc="-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REVISTA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5882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marL="14604" marR="141605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MODIFICA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SITUACIÓN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REVISTA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00/00/0000.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PASA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PROVISORIO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TITULAR,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HABER OBTENIDO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TÍTULO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HABILITANTE.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FOTOCOPIA  DEL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TÍTULO, 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0452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455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085339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MODIFICACIÓN DE</a:t>
            </a:r>
            <a:r>
              <a:rPr dirty="0" sz="1250" spc="-4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ANTIGUEDAD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9438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MODIFICA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ANTIGÜEDAD.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CORRESPONDE  XX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AÑOS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XX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MESES.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COULI</a:t>
                      </a:r>
                      <a:r>
                        <a:rPr dirty="0" sz="800" spc="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/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88900">
                        <a:lnSpc>
                          <a:spcPct val="110200"/>
                        </a:lnSpc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FORMUL.354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(Para docente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que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trabaja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orden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estatal)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.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CERTIFICACIÓN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ANTIGÜEDAD DIGITAL (Para el docente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que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trabaja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establecimientos privados). 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0452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455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82320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LICENCIA 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DOCENTE PROVISORIO CON</a:t>
            </a:r>
            <a:r>
              <a:rPr dirty="0" sz="1250" spc="-6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HABERES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970280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600" spc="5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433705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MODIFICACIÓN: INACTIVA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SIN APORTE Art.114………….PASA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DIEGEP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20.</a:t>
                      </a:r>
                      <a:r>
                        <a:rPr dirty="0" sz="800" spc="-1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800" spc="25" b="1">
                          <a:latin typeface="Arial"/>
                          <a:cs typeface="Arial"/>
                        </a:rPr>
                        <a:t>ADJUNTA………………………(Constancia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que corresponda según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el artículo), 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0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600" spc="5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ALTA: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</a:t>
                      </a:r>
                      <a:r>
                        <a:rPr dirty="0" sz="8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147955">
                        <a:lnSpc>
                          <a:spcPct val="110200"/>
                        </a:lnSpc>
                      </a:pPr>
                      <a:r>
                        <a:rPr dirty="0" sz="800" spc="30" b="1">
                          <a:latin typeface="Arial"/>
                          <a:cs typeface="Arial"/>
                        </a:rPr>
                        <a:t>…………………..DNI……………SEC………QUE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INACTIVA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SIN  APORTE </a:t>
                      </a:r>
                      <a:r>
                        <a:rPr dirty="0" sz="800" spc="5" b="1">
                          <a:latin typeface="Arial"/>
                          <a:cs typeface="Arial"/>
                        </a:rPr>
                        <a:t>Art.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114…………SE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CUIL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95169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829310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0303" y="2150719"/>
            <a:ext cx="4525010" cy="151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b="1">
                <a:solidFill>
                  <a:srgbClr val="FF0000"/>
                </a:solidFill>
                <a:latin typeface="Arial"/>
                <a:cs typeface="Arial"/>
              </a:rPr>
              <a:t>ACTIVACIÓN </a:t>
            </a:r>
            <a:r>
              <a:rPr dirty="0" sz="900" spc="5" b="1">
                <a:solidFill>
                  <a:srgbClr val="FF0000"/>
                </a:solidFill>
                <a:latin typeface="Arial"/>
                <a:cs typeface="Arial"/>
              </a:rPr>
              <a:t>DOCENTE PROVISORIO POR </a:t>
            </a:r>
            <a:r>
              <a:rPr dirty="0" sz="900" b="1">
                <a:solidFill>
                  <a:srgbClr val="FF0000"/>
                </a:solidFill>
                <a:latin typeface="Arial"/>
                <a:cs typeface="Arial"/>
              </a:rPr>
              <a:t>FIN LICENCIA C/HABERES,</a:t>
            </a:r>
            <a:r>
              <a:rPr dirty="0" sz="9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FF0000"/>
                </a:solidFill>
                <a:latin typeface="Arial"/>
                <a:cs typeface="Arial"/>
              </a:rPr>
              <a:t>S/APORTE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</a:pPr>
            <a:r>
              <a:rPr dirty="0" sz="1650" spc="15">
                <a:latin typeface="Arial"/>
                <a:cs typeface="Arial"/>
              </a:rPr>
              <a:t>9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OO.OOO.OOO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600" spc="5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604" marR="6985">
                        <a:lnSpc>
                          <a:spcPct val="110200"/>
                        </a:lnSpc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MODIFICACIÓN: ACTIVA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FIN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SIN  APORTE. Art………..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0452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77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17852"/>
            <a:ext cx="4657725" cy="182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8775" algn="l"/>
              </a:tabLst>
            </a:pP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	BAJA TITULAR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- MODIFICACIÓN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SUPLENTE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100" b="1" u="sng">
                <a:solidFill>
                  <a:srgbClr val="FF0000"/>
                </a:solidFill>
                <a:latin typeface="Arial"/>
                <a:cs typeface="Arial"/>
              </a:rPr>
              <a:t>ALTA</a:t>
            </a:r>
            <a:r>
              <a:rPr dirty="0" sz="1100" spc="-9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SUPLENTE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9438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10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218440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BAJA: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(RENUNCIA-DESPIDO-JUBILACIÓN-ETC.)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TELEGRAMA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CARTA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DOCUMENTO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No………………….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(FALLECIMIENTO)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CERTIFICADO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DEFUNCIÓN.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CUIL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MODIFICA</a:t>
                      </a:r>
                      <a:r>
                        <a:rPr dirty="0" sz="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CATEGORÍA</a:t>
                      </a:r>
                      <a:r>
                        <a:rPr dirty="0" sz="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 00/00/0000.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PASA</a:t>
                      </a:r>
                      <a:r>
                        <a:rPr dirty="0" sz="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MI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 TITULAR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D3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 TITULAR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233679">
                        <a:lnSpc>
                          <a:spcPct val="110200"/>
                        </a:lnSpc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REEMPLAZO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DE…………………….. DNI………………… SEC………QUE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RENUNCIA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8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SU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CARGO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TELEGRAMA………………..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600" spc="5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</a:t>
                      </a:r>
                      <a:r>
                        <a:rPr dirty="0" sz="800" spc="-1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373380">
                        <a:lnSpc>
                          <a:spcPct val="110200"/>
                        </a:lnSpc>
                      </a:pPr>
                      <a:r>
                        <a:rPr dirty="0" sz="800" spc="30" b="1">
                          <a:latin typeface="Arial"/>
                          <a:cs typeface="Arial"/>
                        </a:rPr>
                        <a:t>………………………DNI…………SEC……QUE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MODIFICA CATEGORÍA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D3.</a:t>
                      </a:r>
                      <a:r>
                        <a:rPr dirty="0" sz="800" spc="-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1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95169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44369"/>
            <a:ext cx="4660265" cy="160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75260" algn="l"/>
              </a:tabLst>
            </a:pP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MODIFICACIÓN TITULAR-MODIFICACIONES SUPLENTES-ALTA</a:t>
            </a:r>
            <a:r>
              <a:rPr dirty="0" sz="950" spc="-2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SUPLENTE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1111250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11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604" marR="41275">
                        <a:lnSpc>
                          <a:spcPct val="110200"/>
                        </a:lnSpc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MODIFICACIÓN: INACTIVA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….……….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HASTA…………POR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 SIN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APORTE,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Art.114.ó.1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NOTA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SOLICITUD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LICENCIA,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MODIFICA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SITUACIÓN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REVISTA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CATEGORÍA.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V1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TITULAR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D1</a:t>
                      </a:r>
                      <a:r>
                        <a:rPr dirty="0" sz="800" spc="-9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SUPLENTE,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31750">
                        <a:lnSpc>
                          <a:spcPct val="110200"/>
                        </a:lnSpc>
                      </a:pPr>
                      <a:r>
                        <a:rPr dirty="0" sz="800" spc="30" b="1">
                          <a:latin typeface="Arial"/>
                          <a:cs typeface="Arial"/>
                        </a:rPr>
                        <a:t>DESDE…………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HASTA…………EN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35" b="1">
                          <a:latin typeface="Arial"/>
                          <a:cs typeface="Arial"/>
                        </a:rPr>
                        <a:t>…………….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DNI…………SEC……..QUE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INACTIVA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SECUENCIA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SIN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APORTE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Art.114.o.1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</a:t>
                      </a:r>
                      <a:r>
                        <a:rPr dirty="0" sz="8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CUIL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V1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90805">
                        <a:lnSpc>
                          <a:spcPct val="110200"/>
                        </a:lnSpc>
                        <a:spcBef>
                          <a:spcPts val="135"/>
                        </a:spcBef>
                      </a:pPr>
                      <a:r>
                        <a:rPr dirty="0" sz="800" spc="20" b="1">
                          <a:latin typeface="Arial"/>
                          <a:cs typeface="Arial"/>
                        </a:rPr>
                        <a:t>MODIFICA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SITUACIÓN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REVISTA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CATEGORÍA.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DS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TITULAR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V1 SUPLENTE,  DESDE……..HASTA……….EN REEEMPLAZO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DE……….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DNI……..SEC……QUE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MODIFICA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SITUACIÓN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REVISTA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CATEGORÍA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DE………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CUIL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1714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14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180975">
                        <a:lnSpc>
                          <a:spcPct val="110200"/>
                        </a:lnSpc>
                        <a:spcBef>
                          <a:spcPts val="665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DESDE……………HASTA…………EN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DE………….DNI……..SEC. QUE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MODIFICA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SITUACIÓN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REVISTA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CATEGORÍA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REEEMPLAZO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DE…….. SE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44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44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95169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899794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888" y="2150719"/>
            <a:ext cx="4643120" cy="151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b="1">
                <a:solidFill>
                  <a:srgbClr val="FF0000"/>
                </a:solidFill>
                <a:latin typeface="Arial"/>
                <a:cs typeface="Arial"/>
              </a:rPr>
              <a:t>MATERNIDAD-EXCEDENCIA-VACACIONES INTERRUMPIDAS </a:t>
            </a:r>
            <a:r>
              <a:rPr dirty="0" sz="900" spc="5" b="1">
                <a:solidFill>
                  <a:srgbClr val="FF0000"/>
                </a:solidFill>
                <a:latin typeface="Arial"/>
                <a:cs typeface="Arial"/>
              </a:rPr>
              <a:t>POR LA</a:t>
            </a:r>
            <a:r>
              <a:rPr dirty="0" sz="90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 b="1">
                <a:solidFill>
                  <a:srgbClr val="FF0000"/>
                </a:solidFill>
                <a:latin typeface="Arial"/>
                <a:cs typeface="Arial"/>
              </a:rPr>
              <a:t>MATERNIDAD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600" spc="5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3335" marR="203200">
                        <a:lnSpc>
                          <a:spcPct val="110100"/>
                        </a:lnSpc>
                        <a:spcBef>
                          <a:spcPts val="265"/>
                        </a:spcBef>
                      </a:pPr>
                      <a:r>
                        <a:rPr dirty="0" sz="750" spc="5" b="1">
                          <a:latin typeface="Arial"/>
                          <a:cs typeface="Arial"/>
                        </a:rPr>
                        <a:t>MODIFICACIÓN: ACTIVA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SECUENCIA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FINALIZACIÓN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LICENCIAPOR EXCEDENCIA. Art.114.d.11.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SOLICITA LICENCIA </a:t>
                      </a:r>
                      <a:r>
                        <a:rPr dirty="0" sz="750" b="1">
                          <a:latin typeface="Arial"/>
                          <a:cs typeface="Arial"/>
                        </a:rPr>
                        <a:t>ANUAL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ORDINARIA, 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INTERRUMPIDA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CON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LA LICENCIA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MATERNIDAD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DESDE……..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HASTA…….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ADJUNTA  CERTIFICADO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NACIMIENTO, CERTIFICADO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CON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FPP, 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DNI y</a:t>
                      </a:r>
                      <a:r>
                        <a:rPr dirty="0" sz="750" spc="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CUIL.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600" spc="5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800" spc="-11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405130">
                        <a:lnSpc>
                          <a:spcPct val="110200"/>
                        </a:lnSpc>
                      </a:pPr>
                      <a:r>
                        <a:rPr dirty="0" sz="800" spc="30" b="1">
                          <a:latin typeface="Arial"/>
                          <a:cs typeface="Arial"/>
                        </a:rPr>
                        <a:t>DE………………………….DNI………….SEC………CON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ANUAL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ORDINARIA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INTERRUMPIDA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LA LICENCIA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MATERNIDAD.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13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092402"/>
            <a:ext cx="4653915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372995" algn="l"/>
              </a:tabLst>
            </a:pP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250" spc="5" b="1" u="sng">
                <a:solidFill>
                  <a:srgbClr val="FF0000"/>
                </a:solidFill>
                <a:latin typeface="Arial"/>
                <a:cs typeface="Arial"/>
              </a:rPr>
              <a:t>SOLICITUD </a:t>
            </a:r>
            <a:r>
              <a:rPr dirty="0" sz="1250" b="1" u="sng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250" spc="-6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50" spc="-5" b="1" u="sng">
                <a:solidFill>
                  <a:srgbClr val="FF0000"/>
                </a:solidFill>
                <a:latin typeface="Arial"/>
                <a:cs typeface="Arial"/>
              </a:rPr>
              <a:t>ADICIONALES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13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65341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428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$$$$$$$$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323215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ADICIONALES.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SOLICITA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PAGO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LAS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BONIFICACIONES………………..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(CÓDIGOS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QUE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FIGURAN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MECANIZADAS),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CORRESPONDIENTES A LOS</a:t>
                      </a:r>
                      <a:r>
                        <a:rPr dirty="0" sz="800" spc="-9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MESES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800" spc="25" b="1">
                          <a:latin typeface="Arial"/>
                          <a:cs typeface="Arial"/>
                        </a:rPr>
                        <a:t>DE…………...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55245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604" marR="153670">
                        <a:lnSpc>
                          <a:spcPct val="110200"/>
                        </a:lnSpc>
                      </a:pPr>
                      <a:r>
                        <a:rPr dirty="0" sz="800" spc="25" b="1">
                          <a:latin typeface="Arial"/>
                          <a:cs typeface="Arial"/>
                        </a:rPr>
                        <a:t>SE ADJUNTA………………………………………..(TODA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LA DOCUMENTACIÓN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QUE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AVALE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8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PEDIDO)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77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17852"/>
            <a:ext cx="4658360" cy="182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09270" algn="l"/>
              </a:tabLst>
            </a:pP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	ALTA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LICENCIA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POR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CORONAVIRUS,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DE CORTA</a:t>
            </a:r>
            <a:r>
              <a:rPr dirty="0" sz="1100" spc="-10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DURACIÓN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</a:pPr>
            <a:r>
              <a:rPr dirty="0" sz="950" spc="10" b="1">
                <a:latin typeface="Arial"/>
                <a:cs typeface="Arial"/>
              </a:rPr>
              <a:t>ÁREA:  </a:t>
            </a:r>
            <a:r>
              <a:rPr dirty="0" sz="950" spc="15" b="1">
                <a:solidFill>
                  <a:srgbClr val="30859A"/>
                </a:solidFill>
                <a:latin typeface="Arial"/>
                <a:cs typeface="Arial"/>
              </a:rPr>
              <a:t>ENFERMEDADES </a:t>
            </a:r>
            <a:r>
              <a:rPr dirty="0" sz="950" spc="5" b="1">
                <a:solidFill>
                  <a:srgbClr val="30859A"/>
                </a:solidFill>
                <a:latin typeface="Arial"/>
                <a:cs typeface="Arial"/>
              </a:rPr>
              <a:t>/ </a:t>
            </a:r>
            <a:r>
              <a:rPr dirty="0" sz="950" spc="20" b="1">
                <a:solidFill>
                  <a:srgbClr val="30859A"/>
                </a:solidFill>
                <a:latin typeface="Arial"/>
                <a:cs typeface="Arial"/>
              </a:rPr>
              <a:t>POR </a:t>
            </a:r>
            <a:r>
              <a:rPr dirty="0" sz="950" spc="15" b="1">
                <a:solidFill>
                  <a:srgbClr val="30859A"/>
                </a:solidFill>
                <a:latin typeface="Arial"/>
                <a:cs typeface="Arial"/>
              </a:rPr>
              <a:t>CORONAVIRUS </a:t>
            </a:r>
            <a:r>
              <a:rPr dirty="0" sz="950" spc="10" b="1">
                <a:solidFill>
                  <a:srgbClr val="30859A"/>
                </a:solidFill>
                <a:latin typeface="Arial"/>
                <a:cs typeface="Arial"/>
              </a:rPr>
              <a:t>- </a:t>
            </a:r>
            <a:r>
              <a:rPr dirty="0" sz="950" spc="20" b="1">
                <a:solidFill>
                  <a:srgbClr val="30859A"/>
                </a:solidFill>
                <a:latin typeface="Arial"/>
                <a:cs typeface="Arial"/>
              </a:rPr>
              <a:t>COVID </a:t>
            </a:r>
            <a:r>
              <a:rPr dirty="0" sz="950" spc="15" b="1">
                <a:solidFill>
                  <a:srgbClr val="30859A"/>
                </a:solidFill>
                <a:latin typeface="Arial"/>
                <a:cs typeface="Arial"/>
              </a:rPr>
              <a:t>19</a:t>
            </a:r>
            <a:r>
              <a:rPr dirty="0" sz="950" spc="30" b="1">
                <a:solidFill>
                  <a:srgbClr val="30859A"/>
                </a:solidFill>
                <a:latin typeface="Arial"/>
                <a:cs typeface="Arial"/>
              </a:rPr>
              <a:t> </a:t>
            </a:r>
            <a:r>
              <a:rPr dirty="0" sz="950" spc="15" b="1">
                <a:solidFill>
                  <a:srgbClr val="30859A"/>
                </a:solidFill>
                <a:latin typeface="Arial"/>
                <a:cs typeface="Arial"/>
              </a:rPr>
              <a:t>POSITIVO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14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marL="14604" marR="275590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HASTA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</a:t>
                      </a:r>
                      <a:r>
                        <a:rPr dirty="0" sz="800" spc="-1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35" b="1">
                          <a:latin typeface="Arial"/>
                          <a:cs typeface="Arial"/>
                        </a:rPr>
                        <a:t>DE………………………….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DNI………….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SEC………CON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CORONAVIRUS-COVID 19-POSITIVO.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DIEGEP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3,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CERTIFICADOS MÉDICOS,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7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60452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77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17852"/>
            <a:ext cx="4657725" cy="182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51180" algn="l"/>
              </a:tabLst>
            </a:pP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MODIFICACIÓN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DS </a:t>
            </a:r>
            <a:r>
              <a:rPr dirty="0" sz="1100" b="1" u="sng">
                <a:solidFill>
                  <a:srgbClr val="FF0000"/>
                </a:solidFill>
                <a:latin typeface="Arial"/>
                <a:cs typeface="Arial"/>
              </a:rPr>
              <a:t>TITULAR,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POR INCREMENTO DE</a:t>
            </a:r>
            <a:r>
              <a:rPr dirty="0" sz="1100" spc="-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 u="sng">
                <a:solidFill>
                  <a:srgbClr val="FF0000"/>
                </a:solidFill>
                <a:latin typeface="Arial"/>
                <a:cs typeface="Arial"/>
              </a:rPr>
              <a:t>HORAS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9438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15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218440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0" b="1">
                          <a:latin typeface="Arial"/>
                          <a:cs typeface="Arial"/>
                        </a:rPr>
                        <a:t>BAJA: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(RENUNCIA-DESPIDO-JUBILACIÓN-ETC.)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TELEGRAMA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CARTA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DOCUMENTO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No………………….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(FALLECIMIENTO)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CERTIFICADO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DEFUNCIÓN.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ADJUNTA………..,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CUIL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170180">
                        <a:lnSpc>
                          <a:spcPct val="110200"/>
                        </a:lnSpc>
                        <a:spcBef>
                          <a:spcPts val="665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MODIFICACIÓN.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INCREMENTA 5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HORAS.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REEMPLAZA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A………….DNI………SEC…….POR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RENUNCIA-DESPIDO-JUBILACIÓN-ETC-ETC.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 TELEGRAMA………SE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11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44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44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87702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17852"/>
            <a:ext cx="4658360" cy="182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75285" algn="l"/>
              </a:tabLst>
            </a:pP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100" spc="5" b="1" u="sng">
                <a:solidFill>
                  <a:srgbClr val="FF0000"/>
                </a:solidFill>
                <a:latin typeface="Arial"/>
                <a:cs typeface="Arial"/>
              </a:rPr>
              <a:t>MODIFICACIÓN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DS </a:t>
            </a:r>
            <a:r>
              <a:rPr dirty="0" sz="1100" b="1" u="sng">
                <a:solidFill>
                  <a:srgbClr val="FF0000"/>
                </a:solidFill>
                <a:latin typeface="Arial"/>
                <a:cs typeface="Arial"/>
              </a:rPr>
              <a:t>TITULAR </a:t>
            </a:r>
            <a:r>
              <a:rPr dirty="0" sz="1100" spc="10" b="1" u="sng">
                <a:solidFill>
                  <a:srgbClr val="FF0000"/>
                </a:solidFill>
                <a:latin typeface="Arial"/>
                <a:cs typeface="Arial"/>
              </a:rPr>
              <a:t>POR RENUNCIA </a:t>
            </a:r>
            <a:r>
              <a:rPr dirty="0" sz="1100" b="1" u="sng">
                <a:solidFill>
                  <a:srgbClr val="FF0000"/>
                </a:solidFill>
                <a:latin typeface="Arial"/>
                <a:cs typeface="Arial"/>
              </a:rPr>
              <a:t>PARCIAL</a:t>
            </a:r>
            <a:r>
              <a:rPr dirty="0" sz="1100" spc="-4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 u="sng">
                <a:solidFill>
                  <a:srgbClr val="FF0000"/>
                </a:solidFill>
                <a:latin typeface="Arial"/>
                <a:cs typeface="Arial"/>
              </a:rPr>
              <a:t>HORAS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23900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AF4F"/>
                </a:solidFill>
                <a:latin typeface="Arial"/>
                <a:cs typeface="Arial"/>
              </a:rPr>
              <a:t>LIQUIDACIONES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16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°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000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236220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MODIFICACIÓN.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DECRECE 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5 HORAS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RENUNCIA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PARCIAL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TELEGRAMA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No………..SE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COPIA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TELEGRAMA, 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PARTIR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00/00/0000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</a:t>
                      </a:r>
                      <a:r>
                        <a:rPr dirty="0" sz="800" spc="-1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604" marR="155575">
                        <a:lnSpc>
                          <a:spcPct val="110200"/>
                        </a:lnSpc>
                      </a:pPr>
                      <a:r>
                        <a:rPr dirty="0" sz="800" spc="30" b="1">
                          <a:latin typeface="Arial"/>
                          <a:cs typeface="Arial"/>
                        </a:rPr>
                        <a:t>…………………………..DNI…………SEC…..QUE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DECRECE 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5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HORAS,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RENUNCIA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PARCIAL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TELEGRAMA……..SE ADJUNTA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8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35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65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95169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44369"/>
            <a:ext cx="4664075" cy="160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42340" algn="l"/>
              </a:tabLst>
            </a:pP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LICENCIA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POR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ACCIDENTE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dirty="0" sz="950" spc="10" b="1" u="sng">
                <a:solidFill>
                  <a:srgbClr val="FF0000"/>
                </a:solidFill>
                <a:latin typeface="Arial"/>
                <a:cs typeface="Arial"/>
              </a:rPr>
              <a:t>TRABAJO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EN OTRA</a:t>
            </a:r>
            <a:r>
              <a:rPr dirty="0" sz="950" spc="-13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ESCUELA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829310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6FBF"/>
                </a:solidFill>
                <a:latin typeface="Arial"/>
                <a:cs typeface="Arial"/>
              </a:rPr>
              <a:t>ENFERMEDADES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17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4" marR="74295">
                        <a:lnSpc>
                          <a:spcPct val="110200"/>
                        </a:lnSpc>
                        <a:spcBef>
                          <a:spcPts val="135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DESDE…….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HASTA…….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 </a:t>
                      </a:r>
                      <a:r>
                        <a:rPr dirty="0" sz="800" spc="35" b="1">
                          <a:latin typeface="Arial"/>
                          <a:cs typeface="Arial"/>
                        </a:rPr>
                        <a:t>DE…………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DNI………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SEC…..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ACCIDENTE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TRABAJO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OTRO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ESTABLECIMIENTO. PLURIEMPLEO.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DIEGEP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4,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DENUNCIA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LA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ART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DEL OTRO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ESTABLECIMIENTO, 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CERTIFICADO/S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MÉDICOS,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1714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55245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14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95169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44369"/>
            <a:ext cx="4660900" cy="160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82600" algn="l"/>
              </a:tabLst>
            </a:pP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950" spc="10" b="1" u="sng">
                <a:solidFill>
                  <a:srgbClr val="FF0000"/>
                </a:solidFill>
                <a:latin typeface="Arial"/>
                <a:cs typeface="Arial"/>
              </a:rPr>
              <a:t>ALTA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SUPLENTE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POR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ENFERMEDAD EXTRAORDINARIA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950" spc="-5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10" b="1" u="sng">
                <a:solidFill>
                  <a:srgbClr val="FF0000"/>
                </a:solidFill>
                <a:latin typeface="Arial"/>
                <a:cs typeface="Arial"/>
              </a:rPr>
              <a:t>TITULAR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58190" algn="l"/>
              </a:tabLst>
            </a:pPr>
            <a:r>
              <a:rPr dirty="0" sz="950" spc="10" b="1">
                <a:latin typeface="Arial"/>
                <a:cs typeface="Arial"/>
              </a:rPr>
              <a:t>ÁREA:	LICENCIAS EXTRAORDINARIAS </a:t>
            </a:r>
            <a:r>
              <a:rPr dirty="0" sz="950" spc="20" b="1">
                <a:latin typeface="Arial"/>
                <a:cs typeface="Arial"/>
              </a:rPr>
              <a:t>Y</a:t>
            </a:r>
            <a:r>
              <a:rPr dirty="0" sz="950" spc="10" b="1">
                <a:latin typeface="Arial"/>
                <a:cs typeface="Arial"/>
              </a:rPr>
              <a:t> </a:t>
            </a:r>
            <a:r>
              <a:rPr dirty="0" sz="950" spc="15" b="1">
                <a:latin typeface="Arial"/>
                <a:cs typeface="Arial"/>
              </a:rPr>
              <a:t>CRÓNICAS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18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MG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3335" marR="159385">
                        <a:lnSpc>
                          <a:spcPct val="110100"/>
                        </a:lnSpc>
                        <a:spcBef>
                          <a:spcPts val="265"/>
                        </a:spcBef>
                      </a:pPr>
                      <a:r>
                        <a:rPr dirty="0" sz="750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DESDE…………HASTA…………..EN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REEMPLAZO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DE……………………..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DNI…….. SEC……. 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CON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LICENCIA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EXTRAORDINARIA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ENFERMEDAD, 114.a.2 ,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MEMO ……………..DE  </a:t>
                      </a:r>
                      <a:r>
                        <a:rPr dirty="0" sz="750" b="1">
                          <a:latin typeface="Arial"/>
                          <a:cs typeface="Arial"/>
                        </a:rPr>
                        <a:t>CALIDAD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LABORAL, APROBADA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JUNTA MÉDICA </a:t>
                      </a:r>
                      <a:r>
                        <a:rPr dirty="0" sz="750" b="1">
                          <a:latin typeface="Arial"/>
                          <a:cs typeface="Arial"/>
                        </a:rPr>
                        <a:t>ADMINISTRATIVA.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ADJUNTA MAIL  </a:t>
                      </a:r>
                      <a:r>
                        <a:rPr dirty="0" sz="750" spc="10" b="1">
                          <a:latin typeface="Arial"/>
                          <a:cs typeface="Arial"/>
                        </a:rPr>
                        <a:t>RECIBIDO, DNI </a:t>
                      </a:r>
                      <a:r>
                        <a:rPr dirty="0" sz="750" spc="1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5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5" b="1">
                          <a:latin typeface="Arial"/>
                          <a:cs typeface="Arial"/>
                        </a:rPr>
                        <a:t>CUIL.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55245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604" marR="120014">
                        <a:lnSpc>
                          <a:spcPct val="110200"/>
                        </a:lnSpc>
                      </a:pPr>
                      <a:r>
                        <a:rPr dirty="0" sz="800" spc="25" b="1">
                          <a:latin typeface="Arial"/>
                          <a:cs typeface="Arial"/>
                        </a:rPr>
                        <a:t>DEL MISMO MODO 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CONFECCIONA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EL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UN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SUPLENTE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UN</a:t>
                      </a:r>
                      <a:r>
                        <a:rPr dirty="0" sz="800" spc="-1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TITULAR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ENFERMEDAD</a:t>
                      </a:r>
                      <a:r>
                        <a:rPr dirty="0" sz="800" spc="-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CRÓNICA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8468" y="2195169"/>
            <a:ext cx="318770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Mes/año: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1619" y="2144369"/>
            <a:ext cx="4660265" cy="160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36550" algn="l"/>
              </a:tabLst>
            </a:pP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5" b="1" u="sng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LICENCIA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POR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TRASTORNOS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EMBARAZO </a:t>
            </a:r>
            <a:r>
              <a:rPr dirty="0" sz="950" spc="25" b="1" u="sng">
                <a:solidFill>
                  <a:srgbClr val="FF0000"/>
                </a:solidFill>
                <a:latin typeface="Arial"/>
                <a:cs typeface="Arial"/>
              </a:rPr>
              <a:t>O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AMENAZA </a:t>
            </a:r>
            <a:r>
              <a:rPr dirty="0" sz="950" spc="20" b="1" u="sng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950" spc="-130" b="1" u="sng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50" spc="15" b="1" u="sng">
                <a:solidFill>
                  <a:srgbClr val="FF0000"/>
                </a:solidFill>
                <a:latin typeface="Arial"/>
                <a:cs typeface="Arial"/>
              </a:rPr>
              <a:t>ABORTO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50" y="2276398"/>
            <a:ext cx="3164205" cy="372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0180" marR="5080" indent="-158115">
              <a:lnSpc>
                <a:spcPct val="168000"/>
              </a:lnSpc>
              <a:tabLst>
                <a:tab pos="2214245" algn="l"/>
                <a:tab pos="3150870" algn="l"/>
              </a:tabLst>
            </a:pPr>
            <a:r>
              <a:rPr dirty="0" sz="700" spc="-5">
                <a:latin typeface="Arial"/>
                <a:cs typeface="Arial"/>
              </a:rPr>
              <a:t>Distrito:</a:t>
            </a:r>
            <a:r>
              <a:rPr dirty="0" sz="700" spc="-5" u="sng">
                <a:latin typeface="Arial"/>
                <a:cs typeface="Arial"/>
              </a:rPr>
              <a:t>	</a:t>
            </a:r>
            <a:r>
              <a:rPr dirty="0" sz="700" spc="-5">
                <a:latin typeface="Arial"/>
                <a:cs typeface="Arial"/>
              </a:rPr>
              <a:t>N°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70">
                <a:latin typeface="Arial"/>
                <a:cs typeface="Arial"/>
              </a:rPr>
              <a:t> </a:t>
            </a:r>
            <a:r>
              <a:rPr dirty="0" sz="700" spc="-5" u="sng">
                <a:latin typeface="Arial"/>
                <a:cs typeface="Arial"/>
              </a:rPr>
              <a:t> </a:t>
            </a:r>
            <a:r>
              <a:rPr dirty="0" sz="700" u="sng">
                <a:latin typeface="Arial"/>
                <a:cs typeface="Arial"/>
              </a:rPr>
              <a:t>	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       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Establecimiento: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8597" y="2323541"/>
            <a:ext cx="127444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1248410" algn="l"/>
              </a:tabLst>
            </a:pPr>
            <a:r>
              <a:rPr dirty="0" sz="900" b="1">
                <a:latin typeface="Arial"/>
                <a:cs typeface="Arial"/>
              </a:rPr>
              <a:t>Región</a:t>
            </a:r>
            <a:r>
              <a:rPr dirty="0" sz="900" spc="-7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Nº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 </a:t>
            </a:r>
            <a:r>
              <a:rPr dirty="0" sz="900" b="1" u="sng"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  <a:p>
            <a:pPr algn="r" marR="51435">
              <a:lnSpc>
                <a:spcPct val="100000"/>
              </a:lnSpc>
              <a:spcBef>
                <a:spcPts val="530"/>
              </a:spcBef>
            </a:pPr>
            <a:r>
              <a:rPr dirty="0" sz="700" spc="-5">
                <a:latin typeface="Arial"/>
                <a:cs typeface="Arial"/>
              </a:rPr>
              <a:t>N°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5048" y="2528163"/>
            <a:ext cx="473709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</a:t>
            </a:r>
            <a:r>
              <a:rPr dirty="0" sz="700" spc="-10">
                <a:latin typeface="Arial"/>
                <a:cs typeface="Arial"/>
              </a:rPr>
              <a:t>o</a:t>
            </a:r>
            <a:r>
              <a:rPr dirty="0" sz="700" spc="-5">
                <a:latin typeface="Arial"/>
                <a:cs typeface="Arial"/>
              </a:rPr>
              <a:t>rc</a:t>
            </a:r>
            <a:r>
              <a:rPr dirty="0" sz="700" spc="-10">
                <a:latin typeface="Arial"/>
                <a:cs typeface="Arial"/>
              </a:rPr>
              <a:t>en</a:t>
            </a:r>
            <a:r>
              <a:rPr dirty="0" sz="700" spc="-10">
                <a:latin typeface="Arial"/>
                <a:cs typeface="Arial"/>
              </a:rPr>
              <a:t>t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5">
                <a:latin typeface="Arial"/>
                <a:cs typeface="Arial"/>
              </a:rPr>
              <a:t>j</a:t>
            </a:r>
            <a:r>
              <a:rPr dirty="0" sz="700" spc="-10">
                <a:latin typeface="Arial"/>
                <a:cs typeface="Arial"/>
              </a:rPr>
              <a:t>e</a:t>
            </a:r>
            <a:r>
              <a:rPr dirty="0" sz="700" spc="-5"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2872" y="1605737"/>
            <a:ext cx="4487545" cy="346075"/>
          </a:xfrm>
          <a:prstGeom prst="rect">
            <a:avLst/>
          </a:prstGeom>
          <a:ln w="8533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705"/>
              </a:spcBef>
              <a:tabLst>
                <a:tab pos="758825" algn="l"/>
              </a:tabLst>
            </a:pPr>
            <a:r>
              <a:rPr dirty="0" sz="950" spc="10" b="1">
                <a:latin typeface="Arial"/>
                <a:cs typeface="Arial"/>
              </a:rPr>
              <a:t>ÁREA:	</a:t>
            </a:r>
            <a:r>
              <a:rPr dirty="0" sz="950" spc="15" b="1">
                <a:solidFill>
                  <a:srgbClr val="006FBF"/>
                </a:solidFill>
                <a:latin typeface="Arial"/>
                <a:cs typeface="Arial"/>
              </a:rPr>
              <a:t>ENFERMEDADES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090" y="1842058"/>
            <a:ext cx="200342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5">
                <a:latin typeface="Arial"/>
                <a:cs typeface="Arial"/>
              </a:rPr>
              <a:t>ALTAS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BAJAS   </a:t>
            </a:r>
            <a:r>
              <a:rPr dirty="0" sz="550">
                <a:latin typeface="Arial"/>
                <a:cs typeface="Arial"/>
              </a:rPr>
              <a:t>|   </a:t>
            </a:r>
            <a:r>
              <a:rPr dirty="0" sz="550" spc="5">
                <a:latin typeface="Arial"/>
                <a:cs typeface="Arial"/>
              </a:rPr>
              <a:t>MODIFICACIONES   </a:t>
            </a:r>
            <a:r>
              <a:rPr dirty="0" sz="550">
                <a:latin typeface="Arial"/>
                <a:cs typeface="Arial"/>
              </a:rPr>
              <a:t>|  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 spc="5">
                <a:latin typeface="Arial"/>
                <a:cs typeface="Arial"/>
              </a:rPr>
              <a:t>ADICIONALES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926" y="1976628"/>
            <a:ext cx="91503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-10" b="1">
                <a:latin typeface="Arial"/>
                <a:cs typeface="Arial"/>
              </a:rPr>
              <a:t>MAIL </a:t>
            </a:r>
            <a:r>
              <a:rPr dirty="0" sz="700" spc="-5" b="1">
                <a:latin typeface="Arial"/>
                <a:cs typeface="Arial"/>
              </a:rPr>
              <a:t>DE</a:t>
            </a:r>
            <a:r>
              <a:rPr dirty="0" sz="700" spc="-55" b="1">
                <a:latin typeface="Arial"/>
                <a:cs typeface="Arial"/>
              </a:rPr>
              <a:t> </a:t>
            </a:r>
            <a:r>
              <a:rPr dirty="0" sz="700" spc="-5" b="1"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821" y="2029663"/>
            <a:ext cx="1037590" cy="74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0">
                <a:latin typeface="Arial"/>
                <a:cs typeface="Arial"/>
              </a:rPr>
              <a:t>(TACHAR LO QUE NO</a:t>
            </a:r>
            <a:r>
              <a:rPr dirty="0" sz="400" spc="-35">
                <a:latin typeface="Arial"/>
                <a:cs typeface="Arial"/>
              </a:rPr>
              <a:t> </a:t>
            </a:r>
            <a:r>
              <a:rPr dirty="0" sz="400" spc="5">
                <a:latin typeface="Arial"/>
                <a:cs typeface="Arial"/>
              </a:rPr>
              <a:t>CORRESPONDA).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6073" y="3207988"/>
            <a:ext cx="114935" cy="421640"/>
          </a:xfrm>
          <a:prstGeom prst="rect">
            <a:avLst/>
          </a:prstGeom>
        </p:spPr>
        <p:txBody>
          <a:bodyPr wrap="square" lIns="0" tIns="889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600" spc="-5">
                <a:latin typeface="Arial"/>
                <a:cs typeface="Arial"/>
              </a:rPr>
              <a:t>N</a:t>
            </a:r>
            <a:r>
              <a:rPr dirty="0" sz="600">
                <a:latin typeface="Arial"/>
                <a:cs typeface="Arial"/>
              </a:rPr>
              <a:t>°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H</a:t>
            </a:r>
            <a:r>
              <a:rPr dirty="0" sz="600" spc="-5">
                <a:latin typeface="Arial"/>
                <a:cs typeface="Arial"/>
              </a:rPr>
              <a:t>O</a:t>
            </a:r>
            <a:r>
              <a:rPr dirty="0" sz="600" spc="-5">
                <a:latin typeface="Arial"/>
                <a:cs typeface="Arial"/>
              </a:rPr>
              <a:t>R</a:t>
            </a:r>
            <a:r>
              <a:rPr dirty="0" sz="600">
                <a:latin typeface="Arial"/>
                <a:cs typeface="Arial"/>
              </a:rPr>
              <a:t>AS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8434" y="1264361"/>
            <a:ext cx="375920" cy="5479415"/>
          </a:xfrm>
          <a:prstGeom prst="rect">
            <a:avLst/>
          </a:prstGeom>
          <a:solidFill>
            <a:srgbClr val="91C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650" spc="10">
                <a:latin typeface="Arial"/>
                <a:cs typeface="Arial"/>
              </a:rPr>
              <a:t>19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41647" y="1628902"/>
            <a:ext cx="1353820" cy="128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b="1">
                <a:latin typeface="Arial"/>
                <a:cs typeface="Arial"/>
              </a:rPr>
              <a:t>PLANILLA </a:t>
            </a:r>
            <a:r>
              <a:rPr dirty="0" sz="750" spc="10" b="1">
                <a:latin typeface="Arial"/>
                <a:cs typeface="Arial"/>
              </a:rPr>
              <a:t>DE</a:t>
            </a:r>
            <a:r>
              <a:rPr dirty="0" sz="750" spc="-75" b="1">
                <a:latin typeface="Arial"/>
                <a:cs typeface="Arial"/>
              </a:rPr>
              <a:t> </a:t>
            </a:r>
            <a:r>
              <a:rPr dirty="0" sz="750" spc="10" b="1">
                <a:latin typeface="Arial"/>
                <a:cs typeface="Arial"/>
              </a:rPr>
              <a:t>MOVIMIENTO.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1416" y="1951381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2880" y="1942847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89889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718614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07537" y="1959914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5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1416" y="2124202"/>
            <a:ext cx="2054860" cy="0"/>
          </a:xfrm>
          <a:custGeom>
            <a:avLst/>
            <a:gdLst/>
            <a:ahLst/>
            <a:cxnLst/>
            <a:rect l="l" t="t" r="r" b="b"/>
            <a:pathLst>
              <a:path w="2054860" h="0">
                <a:moveTo>
                  <a:pt x="0" y="0"/>
                </a:moveTo>
                <a:lnTo>
                  <a:pt x="2054656" y="0"/>
                </a:lnTo>
              </a:path>
            </a:pathLst>
          </a:custGeom>
          <a:ln w="170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48613" y="2638400"/>
          <a:ext cx="9770110" cy="380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706"/>
                <a:gridCol w="224028"/>
                <a:gridCol w="988923"/>
                <a:gridCol w="174955"/>
                <a:gridCol w="174955"/>
                <a:gridCol w="728624"/>
                <a:gridCol w="174955"/>
                <a:gridCol w="174955"/>
                <a:gridCol w="174955"/>
                <a:gridCol w="237896"/>
                <a:gridCol w="651814"/>
                <a:gridCol w="188823"/>
                <a:gridCol w="168554"/>
                <a:gridCol w="196291"/>
                <a:gridCol w="4655515"/>
              </a:tblGrid>
              <a:tr h="345643">
                <a:tc gridSpan="2">
                  <a:txBody>
                    <a:bodyPr/>
                    <a:lstStyle/>
                    <a:p>
                      <a:pPr marL="167005" marR="158750" indent="196215">
                        <a:lnSpc>
                          <a:spcPct val="114300"/>
                        </a:lnSpc>
                        <a:spcBef>
                          <a:spcPts val="405"/>
                        </a:spcBef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BAJAS y  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 spc="-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600" b="1">
                          <a:latin typeface="Arial"/>
                          <a:cs typeface="Arial"/>
                        </a:rPr>
                        <a:t>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5143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9860" marR="137160" indent="-3175">
                        <a:lnSpc>
                          <a:spcPct val="112000"/>
                        </a:lnSpc>
                        <a:spcBef>
                          <a:spcPts val="125"/>
                        </a:spcBef>
                      </a:pPr>
                      <a:r>
                        <a:rPr dirty="0" sz="550" spc="-5" b="1">
                          <a:latin typeface="Arial"/>
                          <a:cs typeface="Arial"/>
                        </a:rPr>
                        <a:t>ALTAS, BAJAS,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MODIFICACIONES</a:t>
                      </a:r>
                      <a:r>
                        <a:rPr dirty="0" sz="55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5" b="1">
                          <a:latin typeface="Arial"/>
                          <a:cs typeface="Arial"/>
                        </a:rPr>
                        <a:t>y  </a:t>
                      </a:r>
                      <a:r>
                        <a:rPr dirty="0" sz="550" b="1">
                          <a:latin typeface="Arial"/>
                          <a:cs typeface="Arial"/>
                        </a:rPr>
                        <a:t>ADICIONALES.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MODIFICACIONES y</a:t>
                      </a:r>
                      <a:r>
                        <a:rPr dirty="0" sz="6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 spc="15" b="1">
                          <a:latin typeface="Arial"/>
                          <a:cs typeface="Arial"/>
                        </a:rPr>
                        <a:t>ALTAS,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BAJAS, </a:t>
                      </a:r>
                      <a:r>
                        <a:rPr dirty="0" sz="600" spc="15" b="1">
                          <a:latin typeface="Arial"/>
                          <a:cs typeface="Arial"/>
                        </a:rPr>
                        <a:t>MODIFICACIONES y</a:t>
                      </a:r>
                      <a:r>
                        <a:rPr dirty="0" sz="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 b="1">
                          <a:latin typeface="Arial"/>
                          <a:cs typeface="Arial"/>
                        </a:rPr>
                        <a:t>ADICIONALES.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rowSpan="2">
                  <a:txBody>
                    <a:bodyPr/>
                    <a:lstStyle/>
                    <a:p>
                      <a:pPr algn="ctr" marL="635">
                        <a:lnSpc>
                          <a:spcPts val="7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Según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anterior planilla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haberes.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Apellido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Nombres.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t.</a:t>
                      </a:r>
                      <a:r>
                        <a:rPr dirty="0" sz="6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</a:pPr>
                      <a:r>
                        <a:rPr dirty="0" sz="550" spc="5">
                          <a:latin typeface="Arial"/>
                          <a:cs typeface="Arial"/>
                        </a:rPr>
                        <a:t>DOCUMENTO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Enrolamiento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Lib.</a:t>
                      </a:r>
                      <a:r>
                        <a:rPr dirty="0" sz="5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Cívica.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Céd.</a:t>
                      </a:r>
                      <a:r>
                        <a:rPr dirty="0" sz="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Identidad.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AutoNum type="arabicPlain"/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85420" indent="-75565">
                        <a:lnSpc>
                          <a:spcPct val="100000"/>
                        </a:lnSpc>
                        <a:buSzPct val="109090"/>
                        <a:buAutoNum type="arabicPlain"/>
                        <a:tabLst>
                          <a:tab pos="186055" algn="l"/>
                        </a:tabLst>
                      </a:pPr>
                      <a:r>
                        <a:rPr dirty="0" sz="550">
                          <a:latin typeface="Arial"/>
                          <a:cs typeface="Arial"/>
                        </a:rPr>
                        <a:t>D.N.I.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UNC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RUR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URN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ATE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IMPORTE.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ntigüeda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OBSERVACIONES.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Ñ</a:t>
                      </a:r>
                      <a:r>
                        <a:rPr dirty="0" sz="600" spc="-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MESES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51460" marR="146685" indent="-96520">
                        <a:lnSpc>
                          <a:spcPct val="1085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Documento</a:t>
                      </a:r>
                      <a:r>
                        <a:rPr dirty="0" sz="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5">
                          <a:latin typeface="Arial"/>
                          <a:cs typeface="Arial"/>
                        </a:rPr>
                        <a:t>de  </a:t>
                      </a:r>
                      <a:r>
                        <a:rPr dirty="0" sz="600" spc="10">
                          <a:latin typeface="Arial"/>
                          <a:cs typeface="Arial"/>
                        </a:rPr>
                        <a:t>Identidad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6670" indent="22225">
                        <a:lnSpc>
                          <a:spcPct val="108500"/>
                        </a:lnSpc>
                        <a:tabLst>
                          <a:tab pos="430530" algn="l"/>
                        </a:tabLst>
                      </a:pPr>
                      <a:r>
                        <a:rPr dirty="0" sz="600" spc="-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argo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uen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2384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4135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9209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3180" vert="vert27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821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dirty="0" sz="600" spc="10">
                          <a:latin typeface="Arial"/>
                          <a:cs typeface="Arial"/>
                        </a:rPr>
                        <a:t>XXXXXXXX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dirty="0" sz="600" spc="15">
                          <a:latin typeface="Arial"/>
                          <a:cs typeface="Arial"/>
                        </a:rPr>
                        <a:t>00.000.000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600" spc="5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marL="14604" marR="115570">
                        <a:lnSpc>
                          <a:spcPct val="110300"/>
                        </a:lnSpc>
                        <a:spcBef>
                          <a:spcPts val="660"/>
                        </a:spcBef>
                      </a:pPr>
                      <a:r>
                        <a:rPr dirty="0" sz="800" spc="15" b="1">
                          <a:latin typeface="Arial"/>
                          <a:cs typeface="Arial"/>
                        </a:rPr>
                        <a:t>ALTA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DESDE………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HASTA………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REEMPLAZO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DE…………..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DNI……… SEC……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CON 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LICENCIA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POR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TRASTORNOS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EMBARAZO </a:t>
                      </a:r>
                      <a:r>
                        <a:rPr dirty="0" sz="800" spc="30" b="1"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AMENAZA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ABORTO,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Art.114.d.1.10 </a:t>
                      </a:r>
                      <a:r>
                        <a:rPr dirty="0" sz="800" spc="10" b="1">
                          <a:latin typeface="Arial"/>
                          <a:cs typeface="Arial"/>
                        </a:rPr>
                        <a:t>. 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SE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ADJUNTA DIEGEP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4, CERTIFICADO </a:t>
                      </a:r>
                      <a:r>
                        <a:rPr dirty="0" sz="800" spc="20" b="1">
                          <a:latin typeface="Arial"/>
                          <a:cs typeface="Arial"/>
                        </a:rPr>
                        <a:t>MÉDICO,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DNI </a:t>
                      </a:r>
                      <a:r>
                        <a:rPr dirty="0" sz="800" spc="25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-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15" b="1">
                          <a:latin typeface="Arial"/>
                          <a:cs typeface="Arial"/>
                        </a:rPr>
                        <a:t>CUIL.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552450">
                        <a:lnSpc>
                          <a:spcPct val="100000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XXXXXXX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X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382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90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8533">
                      <a:solidFill>
                        <a:srgbClr val="000000"/>
                      </a:solidFill>
                      <a:prstDash val="solid"/>
                    </a:lnL>
                    <a:lnR w="8533">
                      <a:solidFill>
                        <a:srgbClr val="000000"/>
                      </a:solidFill>
                      <a:prstDash val="solid"/>
                    </a:lnR>
                    <a:lnT w="8533">
                      <a:solidFill>
                        <a:srgbClr val="000000"/>
                      </a:solidFill>
                      <a:prstDash val="solid"/>
                    </a:lnT>
                    <a:lnB w="853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2850489" y="1807362"/>
            <a:ext cx="2204085" cy="153670"/>
          </a:xfrm>
          <a:custGeom>
            <a:avLst/>
            <a:gdLst/>
            <a:ahLst/>
            <a:cxnLst/>
            <a:rect l="l" t="t" r="r" b="b"/>
            <a:pathLst>
              <a:path w="2204085" h="153669">
                <a:moveTo>
                  <a:pt x="0" y="0"/>
                </a:moveTo>
                <a:lnTo>
                  <a:pt x="2204008" y="0"/>
                </a:lnTo>
                <a:lnTo>
                  <a:pt x="2204008" y="153619"/>
                </a:lnTo>
                <a:lnTo>
                  <a:pt x="0" y="153619"/>
                </a:lnTo>
                <a:lnTo>
                  <a:pt x="0" y="0"/>
                </a:lnTo>
                <a:close/>
              </a:path>
            </a:pathLst>
          </a:custGeom>
          <a:ln w="6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2722" y="1470964"/>
            <a:ext cx="174688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</a:pPr>
            <a:r>
              <a:rPr dirty="0" sz="700" spc="-5">
                <a:latin typeface="Arial"/>
                <a:cs typeface="Arial"/>
              </a:rPr>
              <a:t>PROVINCIA DE BUENOS</a:t>
            </a:r>
            <a:r>
              <a:rPr dirty="0" sz="700" spc="-2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AIRES.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5"/>
              </a:lnSpc>
            </a:pPr>
            <a:r>
              <a:rPr dirty="0" sz="700" spc="-5">
                <a:latin typeface="Arial"/>
                <a:cs typeface="Arial"/>
              </a:rPr>
              <a:t>Dirección General de Cultura y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Educación.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50"/>
              </a:lnSpc>
            </a:pPr>
            <a:r>
              <a:rPr dirty="0" sz="550">
                <a:latin typeface="Arial"/>
                <a:cs typeface="Arial"/>
              </a:rPr>
              <a:t>Dirección Provincial de Educación de Gestión</a:t>
            </a:r>
            <a:r>
              <a:rPr dirty="0" sz="550" spc="2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Privada.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72734" y="1261160"/>
            <a:ext cx="957986" cy="328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9154" y="1297432"/>
            <a:ext cx="823569" cy="226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2021-09-19T09:48:08Z</dcterms:created>
  <dcterms:modified xsi:type="dcterms:W3CDTF">2021-09-19T09:48:08Z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2021-09-19T00:00:00Z</vt:filetime>
  </property>
  <property fmtid="{D5CDD505-2E9C-101B-9397-08002B2CF9AE}" pid="3" name="LastSaved">
    <vt:filetime>2021-09-19T00:00:00Z</vt:filetime>
  </property>
</Properties>
</file>